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24" r:id="rId1"/>
  </p:sldMasterIdLst>
  <p:notesMasterIdLst>
    <p:notesMasterId r:id="rId13"/>
  </p:notesMasterIdLst>
  <p:sldIdLst>
    <p:sldId id="256" r:id="rId2"/>
    <p:sldId id="270" r:id="rId3"/>
    <p:sldId id="267" r:id="rId4"/>
    <p:sldId id="264" r:id="rId5"/>
    <p:sldId id="262" r:id="rId6"/>
    <p:sldId id="268" r:id="rId7"/>
    <p:sldId id="274" r:id="rId8"/>
    <p:sldId id="269" r:id="rId9"/>
    <p:sldId id="271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72A402-3105-499A-A30A-26B42FB29774}" v="44" dt="2024-12-19T13:09:21.125"/>
    <p1510:client id="{E8535101-2FFC-AD46-B940-BDC97958E8A0}" v="4752" dt="2024-12-20T09:32:59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2"/>
    <p:restoredTop sz="94690"/>
  </p:normalViewPr>
  <p:slideViewPr>
    <p:cSldViewPr snapToGrid="0">
      <p:cViewPr varScale="1">
        <p:scale>
          <a:sx n="111" d="100"/>
          <a:sy n="111" d="100"/>
        </p:scale>
        <p:origin x="6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AEDAF-F410-DE4B-A492-0C46AC191181}" type="datetimeFigureOut">
              <a:rPr lang="en-US" smtClean="0"/>
              <a:t>12/20/24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219A3D-47D9-DA4B-AD0B-89889921A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96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Als ich </a:t>
            </a:r>
            <a:r>
              <a:rPr lang="en-US" err="1"/>
              <a:t>mich</a:t>
            </a:r>
            <a:r>
              <a:rPr lang="en-US"/>
              <a:t> </a:t>
            </a:r>
            <a:r>
              <a:rPr lang="en-US" err="1"/>
              <a:t>gefragt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, welches </a:t>
            </a:r>
            <a:r>
              <a:rPr lang="en-US" err="1"/>
              <a:t>thema</a:t>
            </a:r>
            <a:r>
              <a:rPr lang="en-US"/>
              <a:t> ich in </a:t>
            </a:r>
            <a:r>
              <a:rPr lang="en-US" err="1"/>
              <a:t>meinem</a:t>
            </a:r>
            <a:r>
              <a:rPr lang="en-US"/>
              <a:t> project </a:t>
            </a:r>
            <a:r>
              <a:rPr lang="en-US" err="1"/>
              <a:t>aufarbeiten</a:t>
            </a:r>
            <a:r>
              <a:rPr lang="en-US"/>
              <a:t> will </a:t>
            </a:r>
            <a:r>
              <a:rPr lang="en-US" err="1"/>
              <a:t>habe</a:t>
            </a:r>
            <a:r>
              <a:rPr lang="en-US"/>
              <a:t> ich </a:t>
            </a:r>
            <a:r>
              <a:rPr lang="en-US" err="1"/>
              <a:t>sofort</a:t>
            </a:r>
            <a:r>
              <a:rPr lang="en-US"/>
              <a:t> </a:t>
            </a:r>
            <a:r>
              <a:rPr lang="en-US" err="1"/>
              <a:t>gewusst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obwohl</a:t>
            </a:r>
            <a:r>
              <a:rPr lang="en-US"/>
              <a:t> ich </a:t>
            </a:r>
            <a:r>
              <a:rPr lang="en-US" err="1"/>
              <a:t>krankenhäuse</a:t>
            </a:r>
            <a:r>
              <a:rPr lang="en-US"/>
              <a:t> </a:t>
            </a:r>
            <a:r>
              <a:rPr lang="en-US" err="1"/>
              <a:t>gewissermaßen</a:t>
            </a:r>
            <a:r>
              <a:rPr lang="en-US"/>
              <a:t> mag, will ich </a:t>
            </a:r>
            <a:r>
              <a:rPr lang="en-US" err="1"/>
              <a:t>trotzdem</a:t>
            </a:r>
            <a:r>
              <a:rPr lang="en-US"/>
              <a:t> </a:t>
            </a:r>
            <a:r>
              <a:rPr lang="en-US" err="1"/>
              <a:t>nicht</a:t>
            </a:r>
            <a:r>
              <a:rPr lang="en-US"/>
              <a:t> so </a:t>
            </a:r>
            <a:r>
              <a:rPr lang="en-US" err="1"/>
              <a:t>tief</a:t>
            </a:r>
            <a:r>
              <a:rPr lang="en-US"/>
              <a:t> </a:t>
            </a:r>
            <a:r>
              <a:rPr lang="en-US" err="1"/>
              <a:t>über</a:t>
            </a:r>
            <a:r>
              <a:rPr lang="en-US"/>
              <a:t> </a:t>
            </a:r>
            <a:r>
              <a:rPr lang="en-US" err="1"/>
              <a:t>sie</a:t>
            </a:r>
            <a:r>
              <a:rPr lang="en-US"/>
              <a:t> </a:t>
            </a:r>
            <a:r>
              <a:rPr lang="en-US" err="1"/>
              <a:t>nachdenken</a:t>
            </a:r>
            <a:r>
              <a:rPr lang="en-US"/>
              <a:t> </a:t>
            </a:r>
            <a:r>
              <a:rPr lang="en-US" err="1"/>
              <a:t>über</a:t>
            </a:r>
            <a:r>
              <a:rPr lang="en-US"/>
              <a:t> </a:t>
            </a:r>
            <a:r>
              <a:rPr lang="en-US" err="1"/>
              <a:t>mehrere</a:t>
            </a:r>
            <a:r>
              <a:rPr lang="en-US"/>
              <a:t> </a:t>
            </a:r>
            <a:r>
              <a:rPr lang="en-US" err="1"/>
              <a:t>tage</a:t>
            </a:r>
            <a:r>
              <a:rPr lang="en-US"/>
              <a:t>. </a:t>
            </a:r>
            <a:r>
              <a:rPr lang="en-US" err="1"/>
              <a:t>Deswegen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ich mir </a:t>
            </a:r>
            <a:r>
              <a:rPr lang="en-US" err="1"/>
              <a:t>überlegt</a:t>
            </a:r>
            <a:r>
              <a:rPr lang="en-US"/>
              <a:t> </a:t>
            </a:r>
            <a:r>
              <a:rPr lang="en-US" err="1"/>
              <a:t>welche</a:t>
            </a:r>
            <a:r>
              <a:rPr lang="en-US"/>
              <a:t> </a:t>
            </a:r>
            <a:r>
              <a:rPr lang="en-US" err="1"/>
              <a:t>umgebung</a:t>
            </a:r>
            <a:r>
              <a:rPr lang="en-US"/>
              <a:t> ich gut </a:t>
            </a:r>
            <a:r>
              <a:rPr lang="en-US" err="1"/>
              <a:t>kenne</a:t>
            </a:r>
            <a:r>
              <a:rPr lang="en-US"/>
              <a:t> und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guten</a:t>
            </a:r>
            <a:r>
              <a:rPr lang="en-US"/>
              <a:t> </a:t>
            </a:r>
            <a:r>
              <a:rPr lang="en-US" err="1"/>
              <a:t>erinnerungen</a:t>
            </a:r>
            <a:r>
              <a:rPr lang="en-US"/>
              <a:t> </a:t>
            </a:r>
            <a:r>
              <a:rPr lang="en-US" err="1"/>
              <a:t>verbinde</a:t>
            </a:r>
            <a:r>
              <a:rPr lang="en-US"/>
              <a:t>. Ich </a:t>
            </a:r>
            <a:r>
              <a:rPr lang="en-US" err="1"/>
              <a:t>habe</a:t>
            </a:r>
            <a:r>
              <a:rPr lang="en-US"/>
              <a:t> </a:t>
            </a:r>
            <a:r>
              <a:rPr lang="en-US" err="1"/>
              <a:t>leider</a:t>
            </a:r>
            <a:r>
              <a:rPr lang="en-US"/>
              <a:t> bis </a:t>
            </a:r>
            <a:r>
              <a:rPr lang="en-US" err="1"/>
              <a:t>jetzt</a:t>
            </a:r>
            <a:r>
              <a:rPr lang="en-US"/>
              <a:t>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viel</a:t>
            </a:r>
            <a:r>
              <a:rPr lang="en-US"/>
              <a:t> </a:t>
            </a:r>
            <a:r>
              <a:rPr lang="en-US" err="1"/>
              <a:t>gearbeitet</a:t>
            </a:r>
            <a:r>
              <a:rPr lang="en-US"/>
              <a:t>, </a:t>
            </a:r>
            <a:r>
              <a:rPr lang="en-US" err="1"/>
              <a:t>aber</a:t>
            </a:r>
            <a:r>
              <a:rPr lang="en-US"/>
              <a:t> </a:t>
            </a:r>
            <a:r>
              <a:rPr lang="en-US" err="1"/>
              <a:t>dafür</a:t>
            </a:r>
            <a:r>
              <a:rPr lang="en-US"/>
              <a:t> </a:t>
            </a:r>
            <a:r>
              <a:rPr lang="en-US" err="1"/>
              <a:t>jede</a:t>
            </a:r>
            <a:r>
              <a:rPr lang="en-US"/>
              <a:t> </a:t>
            </a:r>
            <a:r>
              <a:rPr lang="en-US" err="1"/>
              <a:t>menge</a:t>
            </a:r>
            <a:r>
              <a:rPr lang="en-US"/>
              <a:t> </a:t>
            </a:r>
            <a:r>
              <a:rPr lang="en-US" err="1"/>
              <a:t>studiert</a:t>
            </a:r>
            <a:r>
              <a:rPr lang="en-US"/>
              <a:t>, </a:t>
            </a:r>
            <a:r>
              <a:rPr lang="en-US" err="1"/>
              <a:t>auch</a:t>
            </a:r>
            <a:r>
              <a:rPr lang="en-US"/>
              <a:t> in </a:t>
            </a:r>
            <a:r>
              <a:rPr lang="en-US" err="1"/>
              <a:t>unterschiedlichen</a:t>
            </a:r>
            <a:r>
              <a:rPr lang="en-US"/>
              <a:t> </a:t>
            </a:r>
            <a:r>
              <a:rPr lang="en-US" err="1"/>
              <a:t>ländern</a:t>
            </a:r>
            <a:r>
              <a:rPr lang="en-US"/>
              <a:t>. </a:t>
            </a:r>
            <a:r>
              <a:rPr lang="en-US" err="1"/>
              <a:t>Deswegen</a:t>
            </a:r>
            <a:r>
              <a:rPr lang="en-US"/>
              <a:t> war die </a:t>
            </a:r>
            <a:r>
              <a:rPr lang="en-US" err="1"/>
              <a:t>wahl</a:t>
            </a:r>
            <a:r>
              <a:rPr lang="en-US"/>
              <a:t> für </a:t>
            </a:r>
            <a:r>
              <a:rPr lang="en-US" err="1"/>
              <a:t>mich</a:t>
            </a:r>
            <a:r>
              <a:rPr lang="en-US"/>
              <a:t> </a:t>
            </a:r>
            <a:r>
              <a:rPr lang="en-US" err="1"/>
              <a:t>offensichtlich</a:t>
            </a:r>
            <a:r>
              <a:rPr lang="en-US"/>
              <a:t> – ich </a:t>
            </a:r>
            <a:r>
              <a:rPr lang="en-US" err="1"/>
              <a:t>baue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Universität </a:t>
            </a:r>
            <a:r>
              <a:rPr lang="en-US" err="1"/>
              <a:t>nach</a:t>
            </a:r>
            <a:r>
              <a:rPr lang="en-US"/>
              <a:t>. </a:t>
            </a:r>
            <a:r>
              <a:rPr lang="en-US" err="1"/>
              <a:t>Sogar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ich </a:t>
            </a:r>
            <a:r>
              <a:rPr lang="en-US" err="1"/>
              <a:t>studiert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ich </a:t>
            </a:r>
            <a:r>
              <a:rPr lang="en-US" err="1"/>
              <a:t>mich</a:t>
            </a:r>
            <a:r>
              <a:rPr lang="en-US"/>
              <a:t> immer </a:t>
            </a:r>
            <a:r>
              <a:rPr lang="en-US" err="1"/>
              <a:t>mit</a:t>
            </a:r>
            <a:r>
              <a:rPr lang="en-US"/>
              <a:t> der </a:t>
            </a:r>
            <a:r>
              <a:rPr lang="en-US" err="1"/>
              <a:t>effizienz</a:t>
            </a:r>
            <a:r>
              <a:rPr lang="en-US"/>
              <a:t> und </a:t>
            </a:r>
            <a:r>
              <a:rPr lang="en-US" err="1"/>
              <a:t>benutzbarkeit</a:t>
            </a:r>
            <a:r>
              <a:rPr lang="en-US"/>
              <a:t> des internes </a:t>
            </a:r>
            <a:r>
              <a:rPr lang="en-US" err="1"/>
              <a:t>informationnsystems</a:t>
            </a:r>
            <a:r>
              <a:rPr lang="en-US"/>
              <a:t> </a:t>
            </a:r>
            <a:r>
              <a:rPr lang="en-US" err="1"/>
              <a:t>beschäftigt</a:t>
            </a:r>
            <a:r>
              <a:rPr lang="en-US"/>
              <a:t>. Aber </a:t>
            </a:r>
            <a:r>
              <a:rPr lang="en-US" err="1"/>
              <a:t>anderseits</a:t>
            </a:r>
            <a:r>
              <a:rPr lang="en-US"/>
              <a:t> muss ich </a:t>
            </a:r>
            <a:r>
              <a:rPr lang="en-US" err="1"/>
              <a:t>natürlich</a:t>
            </a:r>
            <a:r>
              <a:rPr lang="en-US"/>
              <a:t> </a:t>
            </a:r>
            <a:r>
              <a:rPr lang="en-US" err="1"/>
              <a:t>zugeben</a:t>
            </a:r>
            <a:r>
              <a:rPr lang="en-US"/>
              <a:t>,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selbst</a:t>
            </a:r>
            <a:r>
              <a:rPr lang="en-US"/>
              <a:t> </a:t>
            </a:r>
            <a:r>
              <a:rPr lang="en-US" err="1"/>
              <a:t>wenn</a:t>
            </a:r>
            <a:r>
              <a:rPr lang="en-US"/>
              <a:t> die </a:t>
            </a:r>
            <a:r>
              <a:rPr lang="en-US" err="1"/>
              <a:t>jeweilige</a:t>
            </a:r>
            <a:r>
              <a:rPr lang="en-US"/>
              <a:t> </a:t>
            </a:r>
            <a:r>
              <a:rPr lang="en-US" err="1"/>
              <a:t>systeme</a:t>
            </a:r>
            <a:r>
              <a:rPr lang="en-US"/>
              <a:t> </a:t>
            </a:r>
            <a:r>
              <a:rPr lang="en-US" err="1"/>
              <a:t>einige</a:t>
            </a:r>
            <a:r>
              <a:rPr lang="en-US"/>
              <a:t> </a:t>
            </a:r>
            <a:r>
              <a:rPr lang="en-US" err="1"/>
              <a:t>mackel</a:t>
            </a:r>
            <a:r>
              <a:rPr lang="en-US"/>
              <a:t> </a:t>
            </a:r>
            <a:r>
              <a:rPr lang="en-US" err="1"/>
              <a:t>hatten</a:t>
            </a:r>
            <a:r>
              <a:rPr lang="en-US"/>
              <a:t>, </a:t>
            </a:r>
            <a:r>
              <a:rPr lang="en-US" err="1"/>
              <a:t>waren</a:t>
            </a:r>
            <a:r>
              <a:rPr lang="en-US"/>
              <a:t> </a:t>
            </a:r>
            <a:r>
              <a:rPr lang="en-US" err="1"/>
              <a:t>sie</a:t>
            </a:r>
            <a:r>
              <a:rPr lang="en-US"/>
              <a:t> </a:t>
            </a:r>
            <a:r>
              <a:rPr lang="en-US" err="1"/>
              <a:t>schon</a:t>
            </a:r>
            <a:r>
              <a:rPr lang="en-US"/>
              <a:t> von </a:t>
            </a:r>
            <a:r>
              <a:rPr lang="en-US" err="1"/>
              <a:t>viel</a:t>
            </a:r>
            <a:r>
              <a:rPr lang="en-US"/>
              <a:t> </a:t>
            </a:r>
            <a:r>
              <a:rPr lang="en-US" err="1"/>
              <a:t>kompetenteren</a:t>
            </a:r>
            <a:r>
              <a:rPr lang="en-US"/>
              <a:t> Menschen </a:t>
            </a:r>
            <a:r>
              <a:rPr lang="en-US" err="1"/>
              <a:t>entwoefen</a:t>
            </a:r>
            <a:r>
              <a:rPr lang="en-US"/>
              <a:t>, </a:t>
            </a:r>
            <a:r>
              <a:rPr lang="en-US" err="1"/>
              <a:t>innerhalb</a:t>
            </a:r>
            <a:r>
              <a:rPr lang="en-US"/>
              <a:t> </a:t>
            </a:r>
            <a:r>
              <a:rPr lang="en-US" err="1"/>
              <a:t>viel</a:t>
            </a:r>
            <a:r>
              <a:rPr lang="en-US"/>
              <a:t> </a:t>
            </a:r>
            <a:r>
              <a:rPr lang="en-US" err="1"/>
              <a:t>längerer</a:t>
            </a:r>
            <a:r>
              <a:rPr lang="en-US"/>
              <a:t> </a:t>
            </a:r>
            <a:r>
              <a:rPr lang="en-US" err="1"/>
              <a:t>zeit</a:t>
            </a:r>
            <a:r>
              <a:rPr lang="en-US"/>
              <a:t> </a:t>
            </a:r>
            <a:r>
              <a:rPr lang="en-US" err="1"/>
              <a:t>als</a:t>
            </a:r>
            <a:r>
              <a:rPr lang="en-US"/>
              <a:t> 3 </a:t>
            </a:r>
            <a:r>
              <a:rPr lang="en-US" err="1"/>
              <a:t>tage</a:t>
            </a:r>
            <a:r>
              <a:rPr lang="en-US"/>
              <a:t> und </a:t>
            </a:r>
            <a:r>
              <a:rPr lang="en-US" err="1"/>
              <a:t>mit</a:t>
            </a:r>
            <a:r>
              <a:rPr lang="en-US"/>
              <a:t> der </a:t>
            </a:r>
            <a:r>
              <a:rPr lang="en-US" err="1"/>
              <a:t>unterstützung</a:t>
            </a:r>
            <a:r>
              <a:rPr lang="en-US"/>
              <a:t> von der Universität </a:t>
            </a:r>
            <a:r>
              <a:rPr lang="en-US" err="1"/>
              <a:t>selber</a:t>
            </a:r>
            <a:r>
              <a:rPr lang="en-US"/>
              <a:t>. Das </a:t>
            </a:r>
            <a:r>
              <a:rPr lang="en-US" err="1"/>
              <a:t>heißt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selbst</a:t>
            </a:r>
            <a:r>
              <a:rPr lang="en-US"/>
              <a:t> </a:t>
            </a:r>
            <a:r>
              <a:rPr lang="en-US" err="1"/>
              <a:t>wenn</a:t>
            </a:r>
            <a:r>
              <a:rPr lang="en-US"/>
              <a:t> ich </a:t>
            </a:r>
            <a:r>
              <a:rPr lang="en-US" err="1"/>
              <a:t>wollte</a:t>
            </a:r>
            <a:r>
              <a:rPr lang="en-US"/>
              <a:t> </a:t>
            </a:r>
            <a:r>
              <a:rPr lang="en-US" err="1"/>
              <a:t>könnte</a:t>
            </a:r>
            <a:r>
              <a:rPr lang="en-US"/>
              <a:t> ich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einen</a:t>
            </a:r>
            <a:r>
              <a:rPr lang="en-US"/>
              <a:t> </a:t>
            </a:r>
            <a:r>
              <a:rPr lang="en-US" err="1"/>
              <a:t>vergleichbaren</a:t>
            </a:r>
            <a:r>
              <a:rPr lang="en-US"/>
              <a:t> product </a:t>
            </a:r>
            <a:r>
              <a:rPr lang="en-US" err="1"/>
              <a:t>liefern</a:t>
            </a:r>
            <a:r>
              <a:rPr lang="en-US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19A3D-47D9-DA4B-AD0B-89889921A4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97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Hier </a:t>
            </a:r>
            <a:r>
              <a:rPr lang="en-US" err="1"/>
              <a:t>sehen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den </a:t>
            </a:r>
            <a:r>
              <a:rPr lang="en-US" err="1"/>
              <a:t>gesammten</a:t>
            </a:r>
            <a:r>
              <a:rPr lang="en-US"/>
              <a:t> diagram von der </a:t>
            </a:r>
            <a:r>
              <a:rPr lang="en-US" err="1"/>
              <a:t>universitätsdatenbank</a:t>
            </a:r>
            <a:r>
              <a:rPr lang="en-US"/>
              <a:t> die ich in den </a:t>
            </a:r>
            <a:r>
              <a:rPr lang="en-US" err="1"/>
              <a:t>letzten</a:t>
            </a:r>
            <a:r>
              <a:rPr lang="en-US"/>
              <a:t> </a:t>
            </a:r>
            <a:r>
              <a:rPr lang="en-US" err="1"/>
              <a:t>tagen</a:t>
            </a:r>
            <a:r>
              <a:rPr lang="en-US"/>
              <a:t> </a:t>
            </a:r>
            <a:r>
              <a:rPr lang="en-US" err="1"/>
              <a:t>entworfen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.</a:t>
            </a:r>
          </a:p>
          <a:p>
            <a:r>
              <a:rPr lang="en-US"/>
              <a:t>Die 2 </a:t>
            </a:r>
            <a:r>
              <a:rPr lang="en-US" err="1"/>
              <a:t>elipsen</a:t>
            </a:r>
            <a:r>
              <a:rPr lang="en-US"/>
              <a:t> </a:t>
            </a:r>
            <a:r>
              <a:rPr lang="en-US" err="1"/>
              <a:t>stellen</a:t>
            </a:r>
            <a:r>
              <a:rPr lang="en-US"/>
              <a:t> 2 </a:t>
            </a:r>
            <a:r>
              <a:rPr lang="en-US" err="1"/>
              <a:t>bereiche</a:t>
            </a:r>
            <a:r>
              <a:rPr lang="en-US"/>
              <a:t> </a:t>
            </a:r>
            <a:r>
              <a:rPr lang="en-US" err="1"/>
              <a:t>dar</a:t>
            </a:r>
            <a:r>
              <a:rPr lang="en-US"/>
              <a:t>, die ich </a:t>
            </a:r>
            <a:r>
              <a:rPr lang="en-US" err="1"/>
              <a:t>iin</a:t>
            </a:r>
            <a:r>
              <a:rPr lang="en-US"/>
              <a:t> den </a:t>
            </a:r>
            <a:r>
              <a:rPr lang="en-US" err="1"/>
              <a:t>nächsten</a:t>
            </a:r>
            <a:r>
              <a:rPr lang="en-US"/>
              <a:t> </a:t>
            </a:r>
            <a:r>
              <a:rPr lang="en-US" err="1"/>
              <a:t>folien</a:t>
            </a:r>
            <a:r>
              <a:rPr lang="en-US"/>
              <a:t> </a:t>
            </a:r>
            <a:r>
              <a:rPr lang="en-US" err="1"/>
              <a:t>näher</a:t>
            </a:r>
            <a:r>
              <a:rPr lang="en-US"/>
              <a:t> </a:t>
            </a:r>
            <a:r>
              <a:rPr lang="en-US" err="1"/>
              <a:t>zeigen</a:t>
            </a:r>
            <a:r>
              <a:rPr lang="en-US"/>
              <a:t> </a:t>
            </a:r>
            <a:r>
              <a:rPr lang="en-US" err="1"/>
              <a:t>möchte</a:t>
            </a:r>
            <a:r>
              <a:rPr lang="en-US"/>
              <a:t>. Die </a:t>
            </a:r>
            <a:r>
              <a:rPr lang="en-US" err="1"/>
              <a:t>tabelle</a:t>
            </a:r>
            <a:r>
              <a:rPr lang="en-US"/>
              <a:t> subjects </a:t>
            </a:r>
            <a:r>
              <a:rPr lang="en-US" err="1"/>
              <a:t>ist</a:t>
            </a:r>
            <a:r>
              <a:rPr lang="en-US"/>
              <a:t> die </a:t>
            </a:r>
            <a:r>
              <a:rPr lang="en-US" err="1"/>
              <a:t>schnittmenge</a:t>
            </a:r>
            <a:r>
              <a:rPr lang="en-US"/>
              <a:t> von den </a:t>
            </a:r>
            <a:r>
              <a:rPr lang="en-US" err="1"/>
              <a:t>beiden</a:t>
            </a:r>
            <a:r>
              <a:rPr lang="en-US"/>
              <a:t> </a:t>
            </a:r>
            <a:r>
              <a:rPr lang="en-US" err="1"/>
              <a:t>bereichen</a:t>
            </a:r>
            <a:r>
              <a:rPr lang="en-US"/>
              <a:t>.</a:t>
            </a:r>
          </a:p>
          <a:p>
            <a:r>
              <a:rPr lang="en-US"/>
              <a:t>Die </a:t>
            </a:r>
            <a:r>
              <a:rPr lang="en-US" err="1"/>
              <a:t>typischste</a:t>
            </a:r>
            <a:r>
              <a:rPr lang="en-US"/>
              <a:t> </a:t>
            </a:r>
            <a:r>
              <a:rPr lang="en-US" err="1"/>
              <a:t>kardinalität</a:t>
            </a:r>
            <a:r>
              <a:rPr lang="en-US"/>
              <a:t> </a:t>
            </a:r>
            <a:r>
              <a:rPr lang="en-US" err="1"/>
              <a:t>zwichen</a:t>
            </a:r>
            <a:r>
              <a:rPr lang="en-US"/>
              <a:t> </a:t>
            </a:r>
            <a:r>
              <a:rPr lang="en-US" err="1"/>
              <a:t>jeweiligen</a:t>
            </a:r>
            <a:r>
              <a:rPr lang="en-US"/>
              <a:t> </a:t>
            </a:r>
            <a:r>
              <a:rPr lang="en-US" err="1"/>
              <a:t>verbundenen</a:t>
            </a:r>
            <a:r>
              <a:rPr lang="en-US"/>
              <a:t> </a:t>
            </a:r>
            <a:r>
              <a:rPr lang="en-US" err="1"/>
              <a:t>tabellen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1:n, was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glaube</a:t>
            </a:r>
            <a:r>
              <a:rPr lang="en-US"/>
              <a:t> ich </a:t>
            </a:r>
            <a:r>
              <a:rPr lang="en-US" err="1"/>
              <a:t>ziemlich</a:t>
            </a:r>
            <a:r>
              <a:rPr lang="en-US"/>
              <a:t> </a:t>
            </a:r>
            <a:r>
              <a:rPr lang="en-US" err="1"/>
              <a:t>logisch</a:t>
            </a:r>
            <a:r>
              <a:rPr lang="en-US"/>
              <a:t>, </a:t>
            </a:r>
            <a:r>
              <a:rPr lang="en-US" err="1"/>
              <a:t>weil</a:t>
            </a:r>
            <a:r>
              <a:rPr lang="en-US"/>
              <a:t> </a:t>
            </a:r>
            <a:r>
              <a:rPr lang="en-US" err="1"/>
              <a:t>solche</a:t>
            </a:r>
            <a:r>
              <a:rPr lang="en-US"/>
              <a:t> </a:t>
            </a:r>
            <a:r>
              <a:rPr lang="en-US" err="1"/>
              <a:t>beziehungen</a:t>
            </a:r>
            <a:r>
              <a:rPr lang="en-US"/>
              <a:t> fallen </a:t>
            </a:r>
            <a:r>
              <a:rPr lang="en-US" err="1"/>
              <a:t>einem</a:t>
            </a:r>
            <a:r>
              <a:rPr lang="en-US"/>
              <a:t> Schneller </a:t>
            </a:r>
            <a:r>
              <a:rPr lang="en-US" err="1"/>
              <a:t>ein</a:t>
            </a:r>
            <a:r>
              <a:rPr lang="en-US"/>
              <a:t>, so “ah ja, </a:t>
            </a:r>
            <a:r>
              <a:rPr lang="en-US" err="1"/>
              <a:t>hier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</a:t>
            </a:r>
            <a:r>
              <a:rPr lang="en-US" err="1"/>
              <a:t>beziehung</a:t>
            </a:r>
            <a:r>
              <a:rPr lang="en-US"/>
              <a:t>!”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19A3D-47D9-DA4B-AD0B-89889921A4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80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fangen</a:t>
            </a:r>
            <a:r>
              <a:rPr lang="en-US"/>
              <a:t> mal an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einem</a:t>
            </a:r>
            <a:r>
              <a:rPr lang="en-US"/>
              <a:t> student. Der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sich</a:t>
            </a:r>
            <a:r>
              <a:rPr lang="en-US"/>
              <a:t> in </a:t>
            </a:r>
            <a:r>
              <a:rPr lang="en-US" err="1"/>
              <a:t>verschiedene</a:t>
            </a:r>
            <a:r>
              <a:rPr lang="en-US"/>
              <a:t> module </a:t>
            </a:r>
            <a:r>
              <a:rPr lang="en-US" err="1"/>
              <a:t>einschreiben</a:t>
            </a:r>
            <a:r>
              <a:rPr lang="en-US"/>
              <a:t> (</a:t>
            </a:r>
            <a:r>
              <a:rPr lang="en-US" err="1"/>
              <a:t>hier</a:t>
            </a:r>
            <a:r>
              <a:rPr lang="en-US"/>
              <a:t> subjects). </a:t>
            </a:r>
            <a:r>
              <a:rPr lang="en-US" err="1"/>
              <a:t>Wiederum</a:t>
            </a:r>
            <a:r>
              <a:rPr lang="en-US"/>
              <a:t> </a:t>
            </a:r>
            <a:r>
              <a:rPr lang="en-US" err="1"/>
              <a:t>jedes</a:t>
            </a:r>
            <a:r>
              <a:rPr lang="en-US"/>
              <a:t> </a:t>
            </a:r>
            <a:r>
              <a:rPr lang="en-US" err="1"/>
              <a:t>modul</a:t>
            </a:r>
            <a:r>
              <a:rPr lang="en-US"/>
              <a:t>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natürlich</a:t>
            </a:r>
            <a:r>
              <a:rPr lang="en-US"/>
              <a:t> </a:t>
            </a:r>
            <a:r>
              <a:rPr lang="en-US" err="1"/>
              <a:t>mehrere</a:t>
            </a:r>
            <a:r>
              <a:rPr lang="en-US"/>
              <a:t> </a:t>
            </a:r>
            <a:r>
              <a:rPr lang="en-US" err="1"/>
              <a:t>studenten</a:t>
            </a:r>
            <a:r>
              <a:rPr lang="en-US"/>
              <a:t> </a:t>
            </a:r>
            <a:r>
              <a:rPr lang="en-US" err="1"/>
              <a:t>drin</a:t>
            </a:r>
            <a:r>
              <a:rPr lang="en-US"/>
              <a:t> </a:t>
            </a:r>
            <a:r>
              <a:rPr lang="en-US" err="1"/>
              <a:t>haben</a:t>
            </a:r>
            <a:r>
              <a:rPr lang="en-US"/>
              <a:t>. Daher </a:t>
            </a:r>
            <a:r>
              <a:rPr lang="en-US" err="1"/>
              <a:t>haben</a:t>
            </a:r>
            <a:r>
              <a:rPr lang="en-US"/>
              <a:t>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n to m </a:t>
            </a:r>
            <a:r>
              <a:rPr lang="en-US" err="1"/>
              <a:t>beziehung</a:t>
            </a:r>
            <a:r>
              <a:rPr lang="en-US"/>
              <a:t>, und die </a:t>
            </a:r>
            <a:r>
              <a:rPr lang="en-US" err="1"/>
              <a:t>stelle</a:t>
            </a:r>
            <a:r>
              <a:rPr lang="en-US"/>
              <a:t> ich </a:t>
            </a:r>
            <a:r>
              <a:rPr lang="en-US" err="1"/>
              <a:t>mit</a:t>
            </a:r>
            <a:r>
              <a:rPr lang="en-US"/>
              <a:t> der </a:t>
            </a:r>
            <a:r>
              <a:rPr lang="en-US" err="1"/>
              <a:t>tabelle</a:t>
            </a:r>
            <a:r>
              <a:rPr lang="en-US"/>
              <a:t> enrollments (</a:t>
            </a:r>
            <a:r>
              <a:rPr lang="en-US" err="1"/>
              <a:t>einschreibungen</a:t>
            </a:r>
            <a:r>
              <a:rPr lang="en-US"/>
              <a:t>) </a:t>
            </a:r>
            <a:r>
              <a:rPr lang="en-US" err="1"/>
              <a:t>dar</a:t>
            </a:r>
            <a:r>
              <a:rPr lang="en-US"/>
              <a:t>. </a:t>
            </a:r>
            <a:r>
              <a:rPr lang="en-US" err="1"/>
              <a:t>Jede</a:t>
            </a:r>
            <a:r>
              <a:rPr lang="en-US"/>
              <a:t> </a:t>
            </a:r>
            <a:r>
              <a:rPr lang="en-US" err="1"/>
              <a:t>einschreibung</a:t>
            </a:r>
            <a:r>
              <a:rPr lang="en-US"/>
              <a:t> </a:t>
            </a:r>
            <a:r>
              <a:rPr lang="en-US" err="1"/>
              <a:t>referenziert</a:t>
            </a:r>
            <a:r>
              <a:rPr lang="en-US"/>
              <a:t> </a:t>
            </a:r>
            <a:r>
              <a:rPr lang="en-US" err="1"/>
              <a:t>sowohl</a:t>
            </a:r>
            <a:r>
              <a:rPr lang="en-US"/>
              <a:t> den </a:t>
            </a:r>
            <a:r>
              <a:rPr lang="en-US" err="1"/>
              <a:t>studenten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seinem</a:t>
            </a:r>
            <a:r>
              <a:rPr lang="en-US"/>
              <a:t> id </a:t>
            </a:r>
            <a:r>
              <a:rPr lang="en-US" err="1"/>
              <a:t>als</a:t>
            </a:r>
            <a:r>
              <a:rPr lang="en-US"/>
              <a:t> </a:t>
            </a:r>
            <a:r>
              <a:rPr lang="en-US" err="1"/>
              <a:t>auch</a:t>
            </a:r>
            <a:r>
              <a:rPr lang="en-US"/>
              <a:t> den </a:t>
            </a:r>
            <a:r>
              <a:rPr lang="en-US" err="1"/>
              <a:t>modul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sseinem</a:t>
            </a:r>
            <a:r>
              <a:rPr lang="en-US"/>
              <a:t> ID. </a:t>
            </a:r>
            <a:r>
              <a:rPr lang="en-US" err="1"/>
              <a:t>Darüber</a:t>
            </a:r>
            <a:r>
              <a:rPr lang="en-US"/>
              <a:t> </a:t>
            </a:r>
            <a:r>
              <a:rPr lang="en-US" err="1"/>
              <a:t>hinaus</a:t>
            </a:r>
            <a:r>
              <a:rPr lang="en-US"/>
              <a:t> hat </a:t>
            </a:r>
            <a:r>
              <a:rPr lang="en-US" err="1"/>
              <a:t>sie</a:t>
            </a:r>
            <a:r>
              <a:rPr lang="en-US"/>
              <a:t> das datum </a:t>
            </a:r>
            <a:r>
              <a:rPr lang="en-US" err="1"/>
              <a:t>seit</a:t>
            </a:r>
            <a:r>
              <a:rPr lang="en-US"/>
              <a:t> </a:t>
            </a:r>
            <a:r>
              <a:rPr lang="en-US" err="1"/>
              <a:t>wann</a:t>
            </a:r>
            <a:r>
              <a:rPr lang="en-US"/>
              <a:t> </a:t>
            </a:r>
            <a:r>
              <a:rPr lang="en-US" err="1"/>
              <a:t>derjenige</a:t>
            </a:r>
            <a:r>
              <a:rPr lang="en-US"/>
              <a:t> student </a:t>
            </a:r>
            <a:r>
              <a:rPr lang="en-US" err="1"/>
              <a:t>eingeschrieben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und die note die er für das </a:t>
            </a:r>
            <a:r>
              <a:rPr lang="en-US" err="1"/>
              <a:t>modul</a:t>
            </a:r>
            <a:r>
              <a:rPr lang="en-US"/>
              <a:t> am </a:t>
            </a:r>
            <a:r>
              <a:rPr lang="en-US" err="1"/>
              <a:t>ende</a:t>
            </a:r>
            <a:r>
              <a:rPr lang="en-US"/>
              <a:t> </a:t>
            </a:r>
            <a:r>
              <a:rPr lang="en-US" err="1"/>
              <a:t>bekommt</a:t>
            </a:r>
            <a:r>
              <a:rPr lang="en-US"/>
              <a:t> (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sofort</a:t>
            </a:r>
            <a:r>
              <a:rPr lang="en-US"/>
              <a:t> </a:t>
            </a:r>
            <a:r>
              <a:rPr lang="en-US" err="1"/>
              <a:t>natürlich</a:t>
            </a:r>
            <a:r>
              <a:rPr lang="en-US"/>
              <a:t>). </a:t>
            </a:r>
            <a:r>
              <a:rPr lang="en-US" err="1"/>
              <a:t>Jedes</a:t>
            </a:r>
            <a:r>
              <a:rPr lang="en-US"/>
              <a:t> </a:t>
            </a:r>
            <a:r>
              <a:rPr lang="en-US" err="1"/>
              <a:t>modul</a:t>
            </a:r>
            <a:r>
              <a:rPr lang="en-US"/>
              <a:t> hat </a:t>
            </a:r>
            <a:r>
              <a:rPr lang="en-US" err="1"/>
              <a:t>referenzen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dem </a:t>
            </a:r>
            <a:r>
              <a:rPr lang="en-US" err="1"/>
              <a:t>jeweiligen</a:t>
            </a:r>
            <a:r>
              <a:rPr lang="en-US"/>
              <a:t> professor und </a:t>
            </a:r>
            <a:r>
              <a:rPr lang="en-US" err="1"/>
              <a:t>fachbereich</a:t>
            </a:r>
            <a:r>
              <a:rPr lang="en-US"/>
              <a:t>. Die </a:t>
            </a:r>
            <a:r>
              <a:rPr lang="en-US" err="1"/>
              <a:t>empfohlene</a:t>
            </a:r>
            <a:r>
              <a:rPr lang="en-US"/>
              <a:t> </a:t>
            </a:r>
            <a:r>
              <a:rPr lang="en-US" err="1"/>
              <a:t>literatur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</a:t>
            </a:r>
            <a:r>
              <a:rPr lang="en-US" err="1"/>
              <a:t>beziehung</a:t>
            </a:r>
            <a:r>
              <a:rPr lang="en-US"/>
              <a:t> </a:t>
            </a:r>
            <a:r>
              <a:rPr lang="en-US" err="1"/>
              <a:t>zwischen</a:t>
            </a:r>
            <a:r>
              <a:rPr lang="en-US"/>
              <a:t> den </a:t>
            </a:r>
            <a:r>
              <a:rPr lang="en-US" err="1"/>
              <a:t>büchern</a:t>
            </a:r>
            <a:r>
              <a:rPr lang="en-US"/>
              <a:t> (die alle in der </a:t>
            </a:r>
            <a:r>
              <a:rPr lang="en-US" err="1"/>
              <a:t>bibliothek</a:t>
            </a:r>
            <a:r>
              <a:rPr lang="en-US"/>
              <a:t> </a:t>
            </a:r>
            <a:r>
              <a:rPr lang="en-US" err="1"/>
              <a:t>enthalten</a:t>
            </a:r>
            <a:r>
              <a:rPr lang="en-US"/>
              <a:t> </a:t>
            </a:r>
            <a:r>
              <a:rPr lang="en-US" err="1"/>
              <a:t>sind</a:t>
            </a:r>
            <a:r>
              <a:rPr lang="en-US"/>
              <a:t>) und den module. Es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nämlich</a:t>
            </a:r>
            <a:r>
              <a:rPr lang="en-US"/>
              <a:t> sein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ein</a:t>
            </a:r>
            <a:r>
              <a:rPr lang="en-US"/>
              <a:t> </a:t>
            </a:r>
            <a:r>
              <a:rPr lang="en-US" err="1"/>
              <a:t>buch</a:t>
            </a:r>
            <a:r>
              <a:rPr lang="en-US"/>
              <a:t> </a:t>
            </a:r>
            <a:r>
              <a:rPr lang="en-US" err="1"/>
              <a:t>wird</a:t>
            </a:r>
            <a:r>
              <a:rPr lang="en-US"/>
              <a:t> für </a:t>
            </a:r>
            <a:r>
              <a:rPr lang="en-US" err="1"/>
              <a:t>mehrere</a:t>
            </a:r>
            <a:r>
              <a:rPr lang="en-US"/>
              <a:t> module </a:t>
            </a:r>
            <a:r>
              <a:rPr lang="en-US" err="1"/>
              <a:t>benutzt</a:t>
            </a:r>
            <a:r>
              <a:rPr lang="en-US"/>
              <a:t>. Und </a:t>
            </a:r>
            <a:r>
              <a:rPr lang="en-US" err="1"/>
              <a:t>ebenfalls</a:t>
            </a:r>
            <a:r>
              <a:rPr lang="en-US"/>
              <a:t> </a:t>
            </a:r>
            <a:r>
              <a:rPr lang="en-US" err="1"/>
              <a:t>kann</a:t>
            </a:r>
            <a:r>
              <a:rPr lang="en-US"/>
              <a:t> </a:t>
            </a:r>
            <a:r>
              <a:rPr lang="en-US" err="1"/>
              <a:t>ein</a:t>
            </a:r>
            <a:r>
              <a:rPr lang="en-US"/>
              <a:t> </a:t>
            </a:r>
            <a:r>
              <a:rPr lang="en-US" err="1"/>
              <a:t>modul</a:t>
            </a:r>
            <a:r>
              <a:rPr lang="en-US"/>
              <a:t> </a:t>
            </a:r>
            <a:r>
              <a:rPr lang="en-US" err="1"/>
              <a:t>natürlich</a:t>
            </a:r>
            <a:r>
              <a:rPr lang="en-US"/>
              <a:t> </a:t>
            </a:r>
            <a:r>
              <a:rPr lang="en-US" err="1"/>
              <a:t>mehrere</a:t>
            </a:r>
            <a:r>
              <a:rPr lang="en-US"/>
              <a:t> </a:t>
            </a:r>
            <a:r>
              <a:rPr lang="en-US" err="1"/>
              <a:t>bücher</a:t>
            </a:r>
            <a:r>
              <a:rPr lang="en-US"/>
              <a:t> </a:t>
            </a:r>
            <a:r>
              <a:rPr lang="en-US" err="1"/>
              <a:t>benutzen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19A3D-47D9-DA4B-AD0B-89889921A4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462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Als </a:t>
            </a:r>
            <a:r>
              <a:rPr lang="en-US" err="1"/>
              <a:t>beziehung</a:t>
            </a:r>
            <a:r>
              <a:rPr lang="en-US"/>
              <a:t> </a:t>
            </a:r>
            <a:r>
              <a:rPr lang="en-US" err="1"/>
              <a:t>zwieschen</a:t>
            </a:r>
            <a:r>
              <a:rPr lang="en-US"/>
              <a:t> module und </a:t>
            </a:r>
            <a:r>
              <a:rPr lang="en-US" err="1"/>
              <a:t>räumen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ich </a:t>
            </a:r>
            <a:r>
              <a:rPr lang="en-US" err="1"/>
              <a:t>lernveranstaltungen</a:t>
            </a:r>
            <a:r>
              <a:rPr lang="en-US"/>
              <a:t> </a:t>
            </a:r>
            <a:r>
              <a:rPr lang="en-US" err="1"/>
              <a:t>genommen</a:t>
            </a:r>
            <a:r>
              <a:rPr lang="en-US"/>
              <a:t>. Die </a:t>
            </a:r>
            <a:r>
              <a:rPr lang="en-US" err="1"/>
              <a:t>definieren</a:t>
            </a:r>
            <a:r>
              <a:rPr lang="en-US"/>
              <a:t> an </a:t>
            </a:r>
            <a:r>
              <a:rPr lang="en-US" err="1"/>
              <a:t>welchem</a:t>
            </a:r>
            <a:r>
              <a:rPr lang="en-US"/>
              <a:t> </a:t>
            </a:r>
            <a:r>
              <a:rPr lang="en-US" err="1"/>
              <a:t>wochentag</a:t>
            </a:r>
            <a:r>
              <a:rPr lang="en-US"/>
              <a:t> um </a:t>
            </a:r>
            <a:r>
              <a:rPr lang="en-US" err="1"/>
              <a:t>wie</a:t>
            </a:r>
            <a:r>
              <a:rPr lang="en-US"/>
              <a:t> </a:t>
            </a:r>
            <a:r>
              <a:rPr lang="en-US" err="1"/>
              <a:t>viel</a:t>
            </a:r>
            <a:r>
              <a:rPr lang="en-US"/>
              <a:t> </a:t>
            </a:r>
            <a:r>
              <a:rPr lang="en-US" err="1"/>
              <a:t>uhr</a:t>
            </a:r>
            <a:r>
              <a:rPr lang="en-US"/>
              <a:t> Welcher </a:t>
            </a:r>
            <a:r>
              <a:rPr lang="en-US" err="1"/>
              <a:t>modul</a:t>
            </a:r>
            <a:r>
              <a:rPr lang="en-US"/>
              <a:t> in dem </a:t>
            </a:r>
            <a:r>
              <a:rPr lang="en-US" err="1"/>
              <a:t>betreffenden</a:t>
            </a:r>
            <a:r>
              <a:rPr lang="en-US"/>
              <a:t> </a:t>
            </a:r>
            <a:r>
              <a:rPr lang="en-US" err="1"/>
              <a:t>klassenzimmer</a:t>
            </a:r>
            <a:r>
              <a:rPr lang="en-US"/>
              <a:t> </a:t>
            </a:r>
            <a:r>
              <a:rPr lang="en-US" err="1"/>
              <a:t>stattfindet</a:t>
            </a:r>
            <a:r>
              <a:rPr lang="en-US"/>
              <a:t>. Und es </a:t>
            </a:r>
            <a:r>
              <a:rPr lang="en-US" err="1"/>
              <a:t>kann</a:t>
            </a:r>
            <a:r>
              <a:rPr lang="en-US"/>
              <a:t> ja </a:t>
            </a:r>
            <a:r>
              <a:rPr lang="en-US" err="1"/>
              <a:t>natürlich</a:t>
            </a:r>
            <a:r>
              <a:rPr lang="en-US"/>
              <a:t> sein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ein</a:t>
            </a:r>
            <a:r>
              <a:rPr lang="en-US"/>
              <a:t> </a:t>
            </a:r>
            <a:r>
              <a:rPr lang="en-US" err="1"/>
              <a:t>modul</a:t>
            </a:r>
            <a:r>
              <a:rPr lang="en-US"/>
              <a:t> in </a:t>
            </a:r>
            <a:r>
              <a:rPr lang="en-US" err="1"/>
              <a:t>unterschiedlichen</a:t>
            </a:r>
            <a:r>
              <a:rPr lang="en-US"/>
              <a:t> </a:t>
            </a:r>
            <a:r>
              <a:rPr lang="en-US" err="1"/>
              <a:t>klassenzimmern</a:t>
            </a:r>
            <a:r>
              <a:rPr lang="en-US"/>
              <a:t> </a:t>
            </a:r>
            <a:r>
              <a:rPr lang="en-US" err="1"/>
              <a:t>stattfindet</a:t>
            </a:r>
            <a:r>
              <a:rPr lang="en-US"/>
              <a:t>. Die </a:t>
            </a:r>
            <a:r>
              <a:rPr lang="en-US" err="1"/>
              <a:t>räume</a:t>
            </a:r>
            <a:r>
              <a:rPr lang="en-US"/>
              <a:t> </a:t>
            </a:r>
            <a:r>
              <a:rPr lang="en-US" err="1"/>
              <a:t>sind</a:t>
            </a:r>
            <a:r>
              <a:rPr lang="en-US"/>
              <a:t> </a:t>
            </a:r>
            <a:r>
              <a:rPr lang="en-US" err="1"/>
              <a:t>jeweils</a:t>
            </a:r>
            <a:r>
              <a:rPr lang="en-US"/>
              <a:t> teil </a:t>
            </a:r>
            <a:r>
              <a:rPr lang="en-US" err="1"/>
              <a:t>eines</a:t>
            </a:r>
            <a:r>
              <a:rPr lang="en-US"/>
              <a:t> </a:t>
            </a:r>
            <a:r>
              <a:rPr lang="en-US" err="1"/>
              <a:t>gebäudes</a:t>
            </a:r>
            <a:r>
              <a:rPr lang="en-US"/>
              <a:t>, und ich </a:t>
            </a:r>
            <a:r>
              <a:rPr lang="en-US" err="1"/>
              <a:t>habe</a:t>
            </a:r>
            <a:r>
              <a:rPr lang="en-US"/>
              <a:t> </a:t>
            </a:r>
            <a:r>
              <a:rPr lang="en-US" err="1"/>
              <a:t>angenommen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jedes</a:t>
            </a:r>
            <a:r>
              <a:rPr lang="en-US"/>
              <a:t> </a:t>
            </a:r>
            <a:r>
              <a:rPr lang="en-US" err="1"/>
              <a:t>fachbereich</a:t>
            </a:r>
            <a:r>
              <a:rPr lang="en-US"/>
              <a:t> </a:t>
            </a:r>
            <a:r>
              <a:rPr lang="en-US" err="1"/>
              <a:t>sich</a:t>
            </a:r>
            <a:r>
              <a:rPr lang="en-US"/>
              <a:t> </a:t>
            </a:r>
            <a:r>
              <a:rPr lang="en-US" err="1"/>
              <a:t>ebenfalls</a:t>
            </a:r>
            <a:r>
              <a:rPr lang="en-US"/>
              <a:t> </a:t>
            </a:r>
            <a:r>
              <a:rPr lang="en-US" err="1"/>
              <a:t>innerhalb</a:t>
            </a:r>
            <a:r>
              <a:rPr lang="en-US"/>
              <a:t> </a:t>
            </a:r>
            <a:r>
              <a:rPr lang="en-US" err="1"/>
              <a:t>eines</a:t>
            </a:r>
            <a:r>
              <a:rPr lang="en-US"/>
              <a:t> </a:t>
            </a:r>
            <a:r>
              <a:rPr lang="en-US" err="1"/>
              <a:t>einzelnes</a:t>
            </a:r>
            <a:r>
              <a:rPr lang="en-US"/>
              <a:t> </a:t>
            </a:r>
            <a:r>
              <a:rPr lang="en-US" err="1"/>
              <a:t>gebäudes</a:t>
            </a:r>
            <a:r>
              <a:rPr lang="en-US"/>
              <a:t> </a:t>
            </a:r>
            <a:r>
              <a:rPr lang="en-US" err="1"/>
              <a:t>lokalisieren</a:t>
            </a:r>
            <a:r>
              <a:rPr lang="en-US"/>
              <a:t> </a:t>
            </a:r>
            <a:r>
              <a:rPr lang="en-US" err="1"/>
              <a:t>lässt</a:t>
            </a:r>
            <a:r>
              <a:rPr lang="en-US"/>
              <a:t> was </a:t>
            </a:r>
            <a:r>
              <a:rPr lang="en-US" err="1"/>
              <a:t>nicht</a:t>
            </a:r>
            <a:r>
              <a:rPr lang="en-US"/>
              <a:t> immer der fall </a:t>
            </a:r>
            <a:r>
              <a:rPr lang="en-US" err="1"/>
              <a:t>ist</a:t>
            </a:r>
            <a:r>
              <a:rPr lang="en-US"/>
              <a:t>, </a:t>
            </a:r>
            <a:r>
              <a:rPr lang="en-US" err="1"/>
              <a:t>aber</a:t>
            </a:r>
            <a:r>
              <a:rPr lang="en-US"/>
              <a:t> es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eine</a:t>
            </a:r>
            <a:r>
              <a:rPr lang="en-US"/>
              <a:t> </a:t>
            </a:r>
            <a:r>
              <a:rPr lang="en-US" err="1"/>
              <a:t>annahme</a:t>
            </a:r>
            <a:r>
              <a:rPr lang="en-US"/>
              <a:t> die man </a:t>
            </a:r>
            <a:r>
              <a:rPr lang="en-US" err="1"/>
              <a:t>durchaus</a:t>
            </a:r>
            <a:r>
              <a:rPr lang="en-US"/>
              <a:t> </a:t>
            </a:r>
            <a:r>
              <a:rPr lang="en-US" err="1"/>
              <a:t>treffen</a:t>
            </a:r>
            <a:r>
              <a:rPr lang="en-US"/>
              <a:t> </a:t>
            </a:r>
            <a:r>
              <a:rPr lang="en-US" err="1"/>
              <a:t>kann</a:t>
            </a:r>
            <a:r>
              <a:rPr lang="en-US"/>
              <a:t>. </a:t>
            </a:r>
            <a:r>
              <a:rPr lang="en-US" err="1"/>
              <a:t>Ebenfalls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ich </a:t>
            </a:r>
            <a:r>
              <a:rPr lang="en-US" err="1"/>
              <a:t>angenommen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jede</a:t>
            </a:r>
            <a:r>
              <a:rPr lang="en-US"/>
              <a:t> </a:t>
            </a:r>
            <a:r>
              <a:rPr lang="en-US" err="1"/>
              <a:t>Lehrkraft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für </a:t>
            </a:r>
            <a:r>
              <a:rPr lang="en-US" err="1"/>
              <a:t>einen</a:t>
            </a:r>
            <a:r>
              <a:rPr lang="en-US"/>
              <a:t> </a:t>
            </a:r>
            <a:r>
              <a:rPr lang="en-US" err="1"/>
              <a:t>fachbereich</a:t>
            </a:r>
            <a:r>
              <a:rPr lang="en-US"/>
              <a:t> </a:t>
            </a:r>
            <a:r>
              <a:rPr lang="en-US" err="1"/>
              <a:t>tätig</a:t>
            </a:r>
            <a:r>
              <a:rPr lang="en-US"/>
              <a:t> </a:t>
            </a:r>
            <a:r>
              <a:rPr lang="en-US" err="1"/>
              <a:t>ist</a:t>
            </a:r>
            <a:r>
              <a:rPr lang="en-US"/>
              <a:t> und </a:t>
            </a:r>
            <a:r>
              <a:rPr lang="en-US" err="1"/>
              <a:t>dass</a:t>
            </a:r>
            <a:r>
              <a:rPr lang="en-US"/>
              <a:t> </a:t>
            </a:r>
            <a:r>
              <a:rPr lang="en-US" err="1"/>
              <a:t>jedes</a:t>
            </a:r>
            <a:r>
              <a:rPr lang="en-US"/>
              <a:t> </a:t>
            </a:r>
            <a:r>
              <a:rPr lang="en-US" err="1"/>
              <a:t>modul</a:t>
            </a:r>
            <a:r>
              <a:rPr lang="en-US"/>
              <a:t> </a:t>
            </a:r>
            <a:r>
              <a:rPr lang="en-US" err="1"/>
              <a:t>ebenfalls</a:t>
            </a:r>
            <a:r>
              <a:rPr lang="en-US"/>
              <a:t> </a:t>
            </a:r>
            <a:r>
              <a:rPr lang="en-US" err="1"/>
              <a:t>einem</a:t>
            </a:r>
            <a:r>
              <a:rPr lang="en-US"/>
              <a:t> </a:t>
            </a:r>
            <a:r>
              <a:rPr lang="en-US" err="1"/>
              <a:t>konkreten</a:t>
            </a:r>
            <a:r>
              <a:rPr lang="en-US"/>
              <a:t> </a:t>
            </a:r>
            <a:r>
              <a:rPr lang="en-US" err="1"/>
              <a:t>fachbereich</a:t>
            </a:r>
            <a:r>
              <a:rPr lang="en-US"/>
              <a:t> </a:t>
            </a:r>
            <a:r>
              <a:rPr lang="en-US" err="1"/>
              <a:t>angehört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19A3D-47D9-DA4B-AD0B-89889921A4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49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prozess</a:t>
            </a:r>
            <a:r>
              <a:rPr lang="en-US"/>
              <a:t> von </a:t>
            </a:r>
            <a:r>
              <a:rPr lang="en-US" err="1"/>
              <a:t>entwurf</a:t>
            </a:r>
            <a:r>
              <a:rPr lang="en-US"/>
              <a:t> von </a:t>
            </a:r>
            <a:r>
              <a:rPr lang="en-US" err="1"/>
              <a:t>meiner</a:t>
            </a:r>
            <a:r>
              <a:rPr lang="en-US"/>
              <a:t> </a:t>
            </a:r>
            <a:r>
              <a:rPr lang="en-US" err="1"/>
              <a:t>datenbank</a:t>
            </a:r>
            <a:r>
              <a:rPr lang="en-US"/>
              <a:t> </a:t>
            </a:r>
            <a:r>
              <a:rPr lang="en-US" err="1"/>
              <a:t>habe</a:t>
            </a:r>
            <a:r>
              <a:rPr lang="en-US"/>
              <a:t> ich </a:t>
            </a:r>
            <a:r>
              <a:rPr lang="en-US" err="1"/>
              <a:t>dutzende</a:t>
            </a:r>
            <a:r>
              <a:rPr lang="en-US"/>
              <a:t> </a:t>
            </a:r>
            <a:r>
              <a:rPr lang="en-US" err="1"/>
              <a:t>ideen</a:t>
            </a:r>
            <a:r>
              <a:rPr lang="en-US"/>
              <a:t> </a:t>
            </a:r>
            <a:r>
              <a:rPr lang="en-US" err="1"/>
              <a:t>gehabt</a:t>
            </a:r>
            <a:r>
              <a:rPr lang="en-US"/>
              <a:t>, was man </a:t>
            </a:r>
            <a:r>
              <a:rPr lang="en-US" err="1"/>
              <a:t>alles</a:t>
            </a:r>
            <a:r>
              <a:rPr lang="en-US"/>
              <a:t> “</a:t>
            </a:r>
            <a:r>
              <a:rPr lang="en-US" err="1"/>
              <a:t>unbedingt</a:t>
            </a:r>
            <a:r>
              <a:rPr lang="en-US"/>
              <a:t>” </a:t>
            </a:r>
            <a:r>
              <a:rPr lang="en-US" err="1"/>
              <a:t>darstellen</a:t>
            </a:r>
            <a:r>
              <a:rPr lang="en-US"/>
              <a:t> </a:t>
            </a:r>
            <a:r>
              <a:rPr lang="en-US" err="1"/>
              <a:t>sollte</a:t>
            </a:r>
            <a:r>
              <a:rPr lang="en-US"/>
              <a:t>, </a:t>
            </a:r>
            <a:r>
              <a:rPr lang="en-US" err="1"/>
              <a:t>allerdings</a:t>
            </a:r>
            <a:r>
              <a:rPr lang="en-US"/>
              <a:t> </a:t>
            </a:r>
            <a:r>
              <a:rPr lang="en-US" err="1"/>
              <a:t>musste</a:t>
            </a:r>
            <a:r>
              <a:rPr lang="en-US"/>
              <a:t> ich </a:t>
            </a:r>
            <a:r>
              <a:rPr lang="en-US" err="1"/>
              <a:t>feststellen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ich so </a:t>
            </a:r>
            <a:r>
              <a:rPr lang="en-US" err="1"/>
              <a:t>komplexe</a:t>
            </a:r>
            <a:r>
              <a:rPr lang="en-US"/>
              <a:t> </a:t>
            </a:r>
            <a:r>
              <a:rPr lang="en-US" err="1"/>
              <a:t>zusammenhänge</a:t>
            </a:r>
            <a:r>
              <a:rPr lang="en-US"/>
              <a:t> </a:t>
            </a:r>
            <a:r>
              <a:rPr lang="en-US" err="1"/>
              <a:t>noch</a:t>
            </a:r>
            <a:r>
              <a:rPr lang="en-US"/>
              <a:t>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gewöhnt</a:t>
            </a:r>
            <a:r>
              <a:rPr lang="en-US"/>
              <a:t> bin so schnell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verarbeiten</a:t>
            </a:r>
            <a:r>
              <a:rPr lang="en-US"/>
              <a:t> in </a:t>
            </a:r>
            <a:r>
              <a:rPr lang="en-US" err="1"/>
              <a:t>meinem</a:t>
            </a:r>
            <a:r>
              <a:rPr lang="en-US"/>
              <a:t> </a:t>
            </a:r>
            <a:r>
              <a:rPr lang="en-US" err="1"/>
              <a:t>kopf</a:t>
            </a:r>
            <a:r>
              <a:rPr lang="en-US"/>
              <a:t>, </a:t>
            </a:r>
            <a:r>
              <a:rPr lang="en-US" err="1"/>
              <a:t>deswegen</a:t>
            </a:r>
            <a:r>
              <a:rPr lang="en-US"/>
              <a:t> </a:t>
            </a:r>
            <a:r>
              <a:rPr lang="en-US" err="1"/>
              <a:t>musste</a:t>
            </a:r>
            <a:r>
              <a:rPr lang="en-US"/>
              <a:t> ich </a:t>
            </a:r>
            <a:r>
              <a:rPr lang="en-US" err="1"/>
              <a:t>eine</a:t>
            </a:r>
            <a:r>
              <a:rPr lang="en-US"/>
              <a:t> </a:t>
            </a:r>
            <a:r>
              <a:rPr lang="en-US" err="1"/>
              <a:t>eher</a:t>
            </a:r>
            <a:r>
              <a:rPr lang="en-US"/>
              <a:t> </a:t>
            </a:r>
            <a:r>
              <a:rPr lang="en-US" err="1"/>
              <a:t>überschaubare</a:t>
            </a:r>
            <a:r>
              <a:rPr lang="en-US"/>
              <a:t> </a:t>
            </a:r>
            <a:r>
              <a:rPr lang="en-US" err="1"/>
              <a:t>struktur</a:t>
            </a:r>
            <a:r>
              <a:rPr lang="en-US"/>
              <a:t> </a:t>
            </a:r>
            <a:r>
              <a:rPr lang="en-US" err="1"/>
              <a:t>bauen</a:t>
            </a:r>
            <a:r>
              <a:rPr lang="en-US"/>
              <a:t>. Aber </a:t>
            </a:r>
            <a:r>
              <a:rPr lang="en-US" err="1"/>
              <a:t>zukunftig</a:t>
            </a:r>
            <a:r>
              <a:rPr lang="en-US"/>
              <a:t> </a:t>
            </a:r>
            <a:r>
              <a:rPr lang="en-US" err="1"/>
              <a:t>würde</a:t>
            </a:r>
            <a:r>
              <a:rPr lang="en-US"/>
              <a:t> ich an </a:t>
            </a:r>
            <a:r>
              <a:rPr lang="en-US" err="1"/>
              <a:t>diesem</a:t>
            </a:r>
            <a:r>
              <a:rPr lang="en-US"/>
              <a:t> project gerne </a:t>
            </a:r>
            <a:r>
              <a:rPr lang="en-US" err="1"/>
              <a:t>weiter</a:t>
            </a:r>
            <a:r>
              <a:rPr lang="en-US"/>
              <a:t> </a:t>
            </a:r>
            <a:r>
              <a:rPr lang="en-US" err="1"/>
              <a:t>arbeiten</a:t>
            </a:r>
            <a:r>
              <a:rPr lang="en-US"/>
              <a:t> und </a:t>
            </a:r>
            <a:r>
              <a:rPr lang="en-US" err="1"/>
              <a:t>ihn</a:t>
            </a:r>
            <a:r>
              <a:rPr lang="en-US"/>
              <a:t> </a:t>
            </a:r>
            <a:r>
              <a:rPr lang="en-US" err="1"/>
              <a:t>erheblich</a:t>
            </a:r>
            <a:r>
              <a:rPr lang="en-US"/>
              <a:t> </a:t>
            </a:r>
            <a:r>
              <a:rPr lang="en-US" err="1"/>
              <a:t>erweitern</a:t>
            </a:r>
            <a:r>
              <a:rPr lang="en-US"/>
              <a:t>, </a:t>
            </a:r>
            <a:r>
              <a:rPr lang="en-US" err="1"/>
              <a:t>unter</a:t>
            </a:r>
            <a:r>
              <a:rPr lang="en-US"/>
              <a:t> </a:t>
            </a:r>
            <a:r>
              <a:rPr lang="en-US" err="1"/>
              <a:t>anderem</a:t>
            </a:r>
            <a:r>
              <a:rPr lang="en-US"/>
              <a:t> um </a:t>
            </a:r>
            <a:r>
              <a:rPr lang="en-US" err="1"/>
              <a:t>elemente</a:t>
            </a:r>
            <a:r>
              <a:rPr lang="en-US"/>
              <a:t> </a:t>
            </a:r>
            <a:r>
              <a:rPr lang="en-US" err="1"/>
              <a:t>außerhalb</a:t>
            </a:r>
            <a:r>
              <a:rPr lang="en-US"/>
              <a:t> von </a:t>
            </a:r>
            <a:r>
              <a:rPr lang="en-US" err="1"/>
              <a:t>sql</a:t>
            </a:r>
            <a:r>
              <a:rPr lang="en-US"/>
              <a:t>.</a:t>
            </a:r>
          </a:p>
          <a:p>
            <a:r>
              <a:rPr lang="en-US"/>
              <a:t>Ich </a:t>
            </a:r>
            <a:r>
              <a:rPr lang="en-US" err="1"/>
              <a:t>musste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laufe</a:t>
            </a:r>
            <a:r>
              <a:rPr lang="en-US"/>
              <a:t> des </a:t>
            </a:r>
            <a:r>
              <a:rPr lang="en-US" err="1"/>
              <a:t>projekts</a:t>
            </a:r>
            <a:r>
              <a:rPr lang="en-US"/>
              <a:t> </a:t>
            </a:r>
            <a:r>
              <a:rPr lang="en-US" err="1"/>
              <a:t>feststellen</a:t>
            </a:r>
            <a:r>
              <a:rPr lang="en-US"/>
              <a:t> </a:t>
            </a:r>
            <a:r>
              <a:rPr lang="en-US" err="1"/>
              <a:t>dass</a:t>
            </a:r>
            <a:r>
              <a:rPr lang="en-US"/>
              <a:t> ich </a:t>
            </a:r>
            <a:r>
              <a:rPr lang="en-US" err="1"/>
              <a:t>umgang</a:t>
            </a:r>
            <a:r>
              <a:rPr lang="en-US"/>
              <a:t> </a:t>
            </a:r>
            <a:r>
              <a:rPr lang="en-US" err="1"/>
              <a:t>mit</a:t>
            </a:r>
            <a:r>
              <a:rPr lang="en-US"/>
              <a:t> </a:t>
            </a:r>
            <a:r>
              <a:rPr lang="en-US" err="1"/>
              <a:t>diagrammzeichentools</a:t>
            </a:r>
            <a:r>
              <a:rPr lang="en-US"/>
              <a:t> </a:t>
            </a:r>
            <a:r>
              <a:rPr lang="en-US" err="1"/>
              <a:t>verbessern</a:t>
            </a:r>
            <a:r>
              <a:rPr lang="en-US"/>
              <a:t> muss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219A3D-47D9-DA4B-AD0B-89889921A4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69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C293224-B825-BC41-9236-C07969429D6B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50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9A74-4DF3-734A-9CA7-4B1FE480B7DF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23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DC176-0986-E344-94D2-E56905C2025A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77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469C-0E65-EA43-A40F-C8D57617240B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892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7D4E9-F0AF-4942-A5C9-396B7BE90674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02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A4747-1121-474F-AB91-E96A92581E51}" type="datetime1">
              <a:rPr lang="en-US" smtClean="0"/>
              <a:t>12/20/24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478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15C3E-1618-FD49-AE14-A5711B571970}" type="datetime1">
              <a:rPr lang="en-US" smtClean="0"/>
              <a:t>12/20/24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049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DB592-703D-AF46-8429-7FE56E44EB07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502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70B9-60C3-8348-930C-360D07CE901D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946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375C-7ABC-A34B-9B36-74D8E7F37B1D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62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B090D-87D9-314E-B01F-6D0E32471E78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62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E2458-6DB3-F64A-A998-558C9E94F85E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76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D77FA-2AD4-7D44-9752-E28CEE44CBAF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9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553D-7145-C44E-B41D-DABCD575C19D}" type="datetime1">
              <a:rPr lang="en-US" smtClean="0"/>
              <a:t>12/20/24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45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537E-B58F-374C-BE83-B5334A8C2D14}" type="datetime1">
              <a:rPr lang="en-US" smtClean="0"/>
              <a:t>12/20/24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36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CC711-FEB9-E345-B127-5CE6002B4B97}" type="datetime1">
              <a:rPr lang="en-US" smtClean="0"/>
              <a:t>12/20/24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12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B2C9C-ADBE-344C-BBDF-94AA05636A0A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96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49D27-1A96-C545-BF05-C88F7CC54D8B}" type="datetime1">
              <a:rPr lang="en-US" smtClean="0"/>
              <a:t>12/20/24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7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35A2E5-AB66-AB42-BF8F-235772AACB0E}" type="datetime1">
              <a:rPr lang="en-US" smtClean="0"/>
              <a:t>12/20/24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852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5" name="Rectangle 84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Different colored organizers">
            <a:extLst>
              <a:ext uri="{FF2B5EF4-FFF2-40B4-BE49-F238E27FC236}">
                <a16:creationId xmlns:a16="http://schemas.microsoft.com/office/drawing/2014/main" id="{7E92C5C7-2DF9-2520-ADDA-8ADA7645ADA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b="6997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9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91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6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FC8493-5A79-897E-159B-AA443C292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/>
              <a:t>University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73B68-239A-264E-39FE-CC8A4F3A2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/>
              <a:t>By Ilona </a:t>
            </a:r>
            <a:r>
              <a:rPr lang="en-US" err="1"/>
              <a:t>akulovich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77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C7FC-5FA0-0B74-E49E-6716781DA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315" y="0"/>
            <a:ext cx="3839370" cy="1478570"/>
          </a:xfrm>
        </p:spPr>
        <p:txBody>
          <a:bodyPr>
            <a:normAutofit/>
          </a:bodyPr>
          <a:lstStyle/>
          <a:p>
            <a:r>
              <a:rPr lang="en-US" sz="5400"/>
              <a:t>questions?</a:t>
            </a:r>
          </a:p>
        </p:txBody>
      </p:sp>
      <p:pic>
        <p:nvPicPr>
          <p:cNvPr id="5" name="Content Placeholder 4" descr="A question mark made of books and a graduation cap&#10;&#10;Description automatically generated">
            <a:extLst>
              <a:ext uri="{FF2B5EF4-FFF2-40B4-BE49-F238E27FC236}">
                <a16:creationId xmlns:a16="http://schemas.microsoft.com/office/drawing/2014/main" id="{E7575E23-2C9A-E1C3-6651-39DC2F51C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2897" y="1290030"/>
            <a:ext cx="5206206" cy="5206206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2D8BD5-23EA-D7A7-821E-B2D3BA656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97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duation card with a graduation cap and books&#10;&#10;Description automatically generated">
            <a:extLst>
              <a:ext uri="{FF2B5EF4-FFF2-40B4-BE49-F238E27FC236}">
                <a16:creationId xmlns:a16="http://schemas.microsoft.com/office/drawing/2014/main" id="{FF744E20-86F6-76E1-D2DF-795849F00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390" b="6788"/>
          <a:stretch/>
        </p:blipFill>
        <p:spPr>
          <a:xfrm>
            <a:off x="3134122" y="807307"/>
            <a:ext cx="6152754" cy="5280455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5851D7-B2FA-BD6F-E2F5-256744DA2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40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6" name="Rectangle 165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8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C0314-1248-B895-7837-6E41A2B34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440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7ABED-C2EC-A0BB-E13C-82D1FD9A7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089" y="1933576"/>
            <a:ext cx="4459287" cy="3965046"/>
          </a:xfrm>
        </p:spPr>
        <p:txBody>
          <a:bodyPr>
            <a:normAutofit fontScale="92500" lnSpcReduction="10000"/>
          </a:bodyPr>
          <a:lstStyle/>
          <a:p>
            <a:r>
              <a:rPr lang="en-US" sz="2800"/>
              <a:t>Why University?</a:t>
            </a:r>
          </a:p>
          <a:p>
            <a:r>
              <a:rPr lang="en-US" sz="2800"/>
              <a:t>Overview</a:t>
            </a:r>
          </a:p>
          <a:p>
            <a:r>
              <a:rPr lang="en-US" sz="2800"/>
              <a:t>2 ”circuits”</a:t>
            </a:r>
          </a:p>
          <a:p>
            <a:r>
              <a:rPr lang="en-US" sz="2800"/>
              <a:t>ENUM</a:t>
            </a:r>
          </a:p>
          <a:p>
            <a:r>
              <a:rPr lang="en-US" sz="2800"/>
              <a:t>Normalization</a:t>
            </a:r>
          </a:p>
          <a:p>
            <a:r>
              <a:rPr lang="en-US" sz="2800"/>
              <a:t>Findings</a:t>
            </a:r>
          </a:p>
          <a:p>
            <a:r>
              <a:rPr lang="en-US" sz="2800"/>
              <a:t>Questions?</a:t>
            </a:r>
          </a:p>
          <a:p>
            <a:endParaRPr lang="en-US" sz="2000"/>
          </a:p>
        </p:txBody>
      </p:sp>
      <p:pic>
        <p:nvPicPr>
          <p:cNvPr id="4" name="Picture 3" descr="Complex math formulas on a blackboard">
            <a:extLst>
              <a:ext uri="{FF2B5EF4-FFF2-40B4-BE49-F238E27FC236}">
                <a16:creationId xmlns:a16="http://schemas.microsoft.com/office/drawing/2014/main" id="{9EC20096-FB4A-0C14-2E49-91CE52AB04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290" r="18366" b="-1"/>
          <a:stretch/>
        </p:blipFill>
        <p:spPr>
          <a:xfrm>
            <a:off x="4505326" y="618518"/>
            <a:ext cx="6210095" cy="559601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67" name="Group 16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88CBCE-4454-F6EC-BA01-D8DEDEE7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94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1004CA-0D36-7BCE-D770-BC049D2301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279" r="1990"/>
          <a:stretch/>
        </p:blipFill>
        <p:spPr>
          <a:xfrm>
            <a:off x="2851526" y="9525"/>
            <a:ext cx="93345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03DDDE-261B-5A09-F928-B05291D86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914" y="269269"/>
            <a:ext cx="5010152" cy="1478570"/>
          </a:xfrm>
          <a:effectLst>
            <a:outerShdw blurRad="50800" dist="50800" dir="5400000" sx="141000" sy="141000" algn="ctr" rotWithShape="0">
              <a:schemeClr val="bg2">
                <a:lumMod val="60000"/>
                <a:lumOff val="40000"/>
              </a:schemeClr>
            </a:outerShdw>
          </a:effectLst>
        </p:spPr>
        <p:txBody>
          <a:bodyPr>
            <a:normAutofit/>
          </a:bodyPr>
          <a:lstStyle/>
          <a:p>
            <a:r>
              <a:rPr lang="en-US" sz="440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schemeClr val="tx1">
                      <a:lumMod val="50000"/>
                      <a:alpha val="40000"/>
                    </a:schemeClr>
                  </a:outerShdw>
                </a:effectLst>
              </a:rPr>
              <a:t>Why university?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DFDA80-82A9-B8AF-F5FE-A71747E33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20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3" name="Rectangle 16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7" name="Group 16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8" name="Picture 7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4C452215-C2AA-7A0B-599C-EAA63DB3F6E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1187" r="53447" b="18806"/>
          <a:stretch/>
        </p:blipFill>
        <p:spPr>
          <a:xfrm>
            <a:off x="2366018" y="415704"/>
            <a:ext cx="7631415" cy="62678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5E3F82-47A3-AD0F-7B34-65194752BC71}"/>
              </a:ext>
            </a:extLst>
          </p:cNvPr>
          <p:cNvSpPr txBox="1"/>
          <p:nvPr/>
        </p:nvSpPr>
        <p:spPr>
          <a:xfrm>
            <a:off x="8328074" y="998538"/>
            <a:ext cx="2957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/>
              <a:t>Overview</a:t>
            </a:r>
          </a:p>
        </p:txBody>
      </p:sp>
      <p:sp>
        <p:nvSpPr>
          <p:cNvPr id="3" name="Sprechblase: oval 2">
            <a:extLst>
              <a:ext uri="{FF2B5EF4-FFF2-40B4-BE49-F238E27FC236}">
                <a16:creationId xmlns:a16="http://schemas.microsoft.com/office/drawing/2014/main" id="{DD0DD619-7058-0B55-1E90-80F01D46E1DC}"/>
              </a:ext>
            </a:extLst>
          </p:cNvPr>
          <p:cNvSpPr/>
          <p:nvPr/>
        </p:nvSpPr>
        <p:spPr>
          <a:xfrm rot="20534341">
            <a:off x="1213119" y="-45002"/>
            <a:ext cx="6818378" cy="3871081"/>
          </a:xfrm>
          <a:prstGeom prst="wedgeEllipseCallout">
            <a:avLst>
              <a:gd name="adj1" fmla="val -15644"/>
              <a:gd name="adj2" fmla="val 45312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prechblase: oval 3">
            <a:extLst>
              <a:ext uri="{FF2B5EF4-FFF2-40B4-BE49-F238E27FC236}">
                <a16:creationId xmlns:a16="http://schemas.microsoft.com/office/drawing/2014/main" id="{EC53ED2C-6FFD-D22C-C57E-3743FA9D07D9}"/>
              </a:ext>
            </a:extLst>
          </p:cNvPr>
          <p:cNvSpPr/>
          <p:nvPr/>
        </p:nvSpPr>
        <p:spPr>
          <a:xfrm rot="20534341">
            <a:off x="2978559" y="2375630"/>
            <a:ext cx="7480093" cy="4341740"/>
          </a:xfrm>
          <a:prstGeom prst="wedgeEllipseCallout">
            <a:avLst>
              <a:gd name="adj1" fmla="val -15644"/>
              <a:gd name="adj2" fmla="val 45312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Picture 12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AEF67105-EFBF-0EFE-9625-EF0E472EE42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244" t="47019" r="86142" b="31089"/>
          <a:stretch/>
        </p:blipFill>
        <p:spPr>
          <a:xfrm>
            <a:off x="10770551" y="3759100"/>
            <a:ext cx="744223" cy="2354065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F44C317-4315-7CE7-E369-3278180BA521}"/>
              </a:ext>
            </a:extLst>
          </p:cNvPr>
          <p:cNvSpPr txBox="1"/>
          <p:nvPr/>
        </p:nvSpPr>
        <p:spPr>
          <a:xfrm>
            <a:off x="11010824" y="336498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7408F2-D371-E528-8856-284317445E1A}"/>
              </a:ext>
            </a:extLst>
          </p:cNvPr>
          <p:cNvSpPr txBox="1"/>
          <p:nvPr/>
        </p:nvSpPr>
        <p:spPr>
          <a:xfrm>
            <a:off x="10983574" y="6124278"/>
            <a:ext cx="314510" cy="449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20">
                <a:effectLst>
                  <a:outerShdw blurRad="50800" dist="50800" dir="5400000" sx="31000" sy="31000" algn="ctr" rotWithShape="0">
                    <a:srgbClr val="000000">
                      <a:alpha val="43137"/>
                    </a:srgbClr>
                  </a:outerShdw>
                </a:effectLst>
              </a:rPr>
              <a:t>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D78D9-DFD0-0B09-CBCD-8456418D1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9406" y="6318470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184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7151D037-5D97-8FBF-5559-873376480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097" y="719796"/>
            <a:ext cx="9027943" cy="6018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55C82B-3D23-01F0-8A50-D82769F0AFCC}"/>
              </a:ext>
            </a:extLst>
          </p:cNvPr>
          <p:cNvSpPr txBox="1"/>
          <p:nvPr/>
        </p:nvSpPr>
        <p:spPr>
          <a:xfrm>
            <a:off x="8229600" y="4157663"/>
            <a:ext cx="2377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Enrollments and Course materials are Relationships, not entities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202CB5-CF31-C817-F4CD-B86BABA5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78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15271-FE6C-4550-7ACC-1687EE308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419A83EE-9F3A-7E31-0F20-55B109D52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22" y="928467"/>
            <a:ext cx="9887296" cy="513470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05BF5D-1700-65C6-2C56-571A68B9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84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85D1-EB6D-3EA1-6C31-3BA3CFED7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enum</a:t>
            </a:r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22DB35C-B2CD-9E28-EB02-373E9CC93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892390"/>
            <a:ext cx="3335338" cy="40184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7BE1F3-2E0A-B905-F486-46621B886C8C}"/>
              </a:ext>
            </a:extLst>
          </p:cNvPr>
          <p:cNvSpPr txBox="1"/>
          <p:nvPr/>
        </p:nvSpPr>
        <p:spPr>
          <a:xfrm>
            <a:off x="5214939" y="1582340"/>
            <a:ext cx="62436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CREATE TABLE lectures (</a:t>
            </a:r>
          </a:p>
          <a:p>
            <a:endParaRPr lang="en-US"/>
          </a:p>
          <a:p>
            <a:r>
              <a:rPr lang="en-US"/>
              <a:t>    </a:t>
            </a:r>
            <a:r>
              <a:rPr lang="en-US" err="1"/>
              <a:t>lecture_id</a:t>
            </a:r>
            <a:r>
              <a:rPr lang="en-US"/>
              <a:t> INT AUTO_INCREMENT PRIMARY KEY,   </a:t>
            </a:r>
          </a:p>
          <a:p>
            <a:r>
              <a:rPr lang="en-US"/>
              <a:t>    </a:t>
            </a:r>
            <a:r>
              <a:rPr lang="en-US" err="1"/>
              <a:t>subject_id</a:t>
            </a:r>
            <a:r>
              <a:rPr lang="en-US"/>
              <a:t> INT,           --  (foreign key)</a:t>
            </a:r>
          </a:p>
          <a:p>
            <a:r>
              <a:rPr lang="en-US"/>
              <a:t>    </a:t>
            </a:r>
            <a:r>
              <a:rPr lang="en-US" err="1"/>
              <a:t>room_id</a:t>
            </a:r>
            <a:r>
              <a:rPr lang="en-US"/>
              <a:t> INT,              -- (foreign key)</a:t>
            </a:r>
          </a:p>
          <a:p>
            <a:r>
              <a:rPr lang="en-US"/>
              <a:t>    </a:t>
            </a:r>
            <a:r>
              <a:rPr lang="en-US" err="1"/>
              <a:t>start_time</a:t>
            </a:r>
            <a:r>
              <a:rPr lang="en-US"/>
              <a:t> DATETIME,  -- like '2024-01-15 09:00:00'</a:t>
            </a:r>
          </a:p>
          <a:p>
            <a:r>
              <a:rPr lang="en-US"/>
              <a:t>    </a:t>
            </a:r>
            <a:r>
              <a:rPr lang="en-US" err="1"/>
              <a:t>end_time</a:t>
            </a:r>
            <a:r>
              <a:rPr lang="en-US"/>
              <a:t> DATETIME,  </a:t>
            </a:r>
          </a:p>
          <a:p>
            <a:r>
              <a:rPr lang="en-US"/>
              <a:t>                        </a:t>
            </a:r>
          </a:p>
          <a:p>
            <a:r>
              <a:rPr lang="en-US"/>
              <a:t>    </a:t>
            </a:r>
            <a:r>
              <a:rPr lang="en-US" err="1"/>
              <a:t>day_of_week</a:t>
            </a:r>
            <a:r>
              <a:rPr lang="en-US"/>
              <a:t> 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ENUM('Monday', 'Tuesday', 'Wednesday', 'Thursday', 'Friday', 'Saturday') </a:t>
            </a:r>
            <a:r>
              <a:rPr lang="en-US"/>
              <a:t>NOT NULL, </a:t>
            </a:r>
          </a:p>
          <a:p>
            <a:endParaRPr lang="en-US"/>
          </a:p>
          <a:p>
            <a:r>
              <a:rPr lang="en-US"/>
              <a:t>    FOREIGN KEY (</a:t>
            </a:r>
            <a:r>
              <a:rPr lang="en-US" err="1"/>
              <a:t>subject_id</a:t>
            </a:r>
            <a:r>
              <a:rPr lang="en-US"/>
              <a:t>) REFERENCES subjects(</a:t>
            </a:r>
            <a:r>
              <a:rPr lang="en-US" err="1"/>
              <a:t>subject_id</a:t>
            </a:r>
            <a:r>
              <a:rPr lang="en-US"/>
              <a:t>),  </a:t>
            </a:r>
          </a:p>
          <a:p>
            <a:r>
              <a:rPr lang="en-US"/>
              <a:t>-- Foreign Key to 'subjects' table</a:t>
            </a:r>
          </a:p>
          <a:p>
            <a:r>
              <a:rPr lang="en-US"/>
              <a:t>    FOREIGN KEY (</a:t>
            </a:r>
            <a:r>
              <a:rPr lang="en-US" err="1"/>
              <a:t>room_id</a:t>
            </a:r>
            <a:r>
              <a:rPr lang="en-US"/>
              <a:t>) REFERENCES rooms(</a:t>
            </a:r>
            <a:r>
              <a:rPr lang="en-US" err="1"/>
              <a:t>room_id</a:t>
            </a:r>
            <a:r>
              <a:rPr lang="en-US"/>
              <a:t>)  </a:t>
            </a:r>
          </a:p>
          <a:p>
            <a:r>
              <a:rPr lang="en-US"/>
              <a:t>-- Foreign Key to 'rooms' table</a:t>
            </a:r>
          </a:p>
          <a:p>
            <a:r>
              <a:rPr lang="en-US"/>
              <a:t>);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E90274-9511-2C7B-20B3-2D776122C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21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A754-87D3-1DD6-400D-46C2A9F4A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Normalising</a:t>
            </a:r>
            <a:r>
              <a:rPr lang="en-US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345C1-A598-D92C-52E9-250ABE021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/>
              <a:t>According to Chat GPT all the values are atomic, but with a human eye some improvement potential may be found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No repeating groups, although I have been tempted to make some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Every table has a unique id as a primary key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No partial dependencies (because of the unique id)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No transitive dependencies, as far as I can judge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CEAC8-A8D3-CD6F-D364-C37C1B407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76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608B1A-8C9C-9EFE-018C-E2DE587EB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308DF-417A-C013-CCF5-095A17979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800"/>
              <a:t>Many ideas</a:t>
            </a:r>
          </a:p>
          <a:p>
            <a:r>
              <a:rPr lang="en-US" sz="2800"/>
              <a:t>Untrained brain</a:t>
            </a:r>
          </a:p>
          <a:p>
            <a:r>
              <a:rPr lang="en-US" sz="2800"/>
              <a:t>Potential for future improvements</a:t>
            </a:r>
          </a:p>
          <a:p>
            <a:r>
              <a:rPr lang="en-US" sz="2800"/>
              <a:t>Graphics</a:t>
            </a:r>
          </a:p>
        </p:txBody>
      </p:sp>
      <p:pic>
        <p:nvPicPr>
          <p:cNvPr id="49" name="Graphic 48" descr="Group Brainstorm">
            <a:extLst>
              <a:ext uri="{FF2B5EF4-FFF2-40B4-BE49-F238E27FC236}">
                <a16:creationId xmlns:a16="http://schemas.microsoft.com/office/drawing/2014/main" id="{A7541E16-D89E-FA3D-B881-5541C8D870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CDA54-38CE-5903-136B-E8EBA951D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5368" y="616961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1507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846</Words>
  <Application>Microsoft Macintosh PowerPoint</Application>
  <PresentationFormat>Widescreen</PresentationFormat>
  <Paragraphs>66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Tw Cen MT</vt:lpstr>
      <vt:lpstr>Wingdings</vt:lpstr>
      <vt:lpstr>Circuit</vt:lpstr>
      <vt:lpstr>University database</vt:lpstr>
      <vt:lpstr>Agenda</vt:lpstr>
      <vt:lpstr>Why university?</vt:lpstr>
      <vt:lpstr>PowerPoint Presentation</vt:lpstr>
      <vt:lpstr>PowerPoint Presentation</vt:lpstr>
      <vt:lpstr>PowerPoint Presentation</vt:lpstr>
      <vt:lpstr>enum</vt:lpstr>
      <vt:lpstr>Normalising?</vt:lpstr>
      <vt:lpstr>findings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Ilona Akulovich</dc:creator>
  <cp:lastModifiedBy>Ilona Akulovich</cp:lastModifiedBy>
  <cp:revision>2</cp:revision>
  <dcterms:created xsi:type="dcterms:W3CDTF">2024-12-17T12:28:46Z</dcterms:created>
  <dcterms:modified xsi:type="dcterms:W3CDTF">2024-12-20T09:41:17Z</dcterms:modified>
</cp:coreProperties>
</file>

<file path=docProps/thumbnail.jpeg>
</file>